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8"/>
  </p:notesMasterIdLst>
  <p:handoutMasterIdLst>
    <p:handoutMasterId r:id="rId9"/>
  </p:handoutMasterIdLst>
  <p:sldIdLst>
    <p:sldId id="256" r:id="rId3"/>
    <p:sldId id="257" r:id="rId4"/>
    <p:sldId id="259" r:id="rId5"/>
    <p:sldId id="284" r:id="rId6"/>
    <p:sldId id="285" r:id="rId7"/>
  </p:sldIdLst>
  <p:sldSz cx="7772400" cy="10058400"/>
  <p:notesSz cx="7772400" cy="10058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13"/>
  </p:normalViewPr>
  <p:slideViewPr>
    <p:cSldViewPr>
      <p:cViewPr varScale="1">
        <p:scale>
          <a:sx n="74" d="100"/>
          <a:sy n="74" d="100"/>
        </p:scale>
        <p:origin x="29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2480" y="2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Roboto Regular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402138" y="0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70DF1-2B4A-1844-9BB5-4DD6DB39BFD3}" type="datetimeFigureOut">
              <a:rPr lang="en-US" smtClean="0">
                <a:latin typeface="Roboto Regular"/>
              </a:rPr>
              <a:t>4/11/2016</a:t>
            </a:fld>
            <a:endParaRPr lang="en-US" dirty="0">
              <a:latin typeface="Roboto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Roboto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402138" y="9553575"/>
            <a:ext cx="336867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EF46C-F91F-164B-ABC0-13B5B47CD64B}" type="slidenum">
              <a:rPr lang="en-US" smtClean="0">
                <a:latin typeface="Roboto Regular"/>
              </a:rPr>
              <a:t>‹#›</a:t>
            </a:fld>
            <a:endParaRPr lang="en-US" dirty="0">
              <a:latin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187117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1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>
              <a:latin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18636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>
              <a:latin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96116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>
              <a:latin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46978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>
              <a:latin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5792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>
              <a:latin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75661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79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7E8FB-F706-5542-A6A0-48D15897B36A}" type="datetime1">
              <a:rPr lang="en-US" smtClean="0"/>
              <a:t>4/11/2016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E5A24-19A2-CE41-A7A8-B4654289244C}" type="datetime1">
              <a:rPr lang="en-US" smtClean="0"/>
              <a:t>4/11/2016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5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F09BF-72B3-D441-AE5E-26634098B542}" type="datetime1">
              <a:rPr lang="en-US" smtClean="0"/>
              <a:t>4/11/2016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281D7-7629-4E4E-B36F-22D20F2724E6}" type="datetime1">
              <a:rPr lang="en-US" smtClean="0"/>
              <a:t>4/11/2016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72871-A347-0447-A26F-39B51A65DFED}" type="datetime1">
              <a:rPr lang="en-US" smtClean="0"/>
              <a:t>4/11/2016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784080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E027E8FB-F706-5542-A6A0-48D15897B36A}" type="datetime1">
              <a:rPr lang="en-US" smtClean="0"/>
              <a:pPr/>
              <a:t>4/11/2016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38800" y="9761974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601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59" cy="6638544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784080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BDEE5A24-19A2-CE41-A7A8-B4654289244C}" type="datetime1">
              <a:rPr lang="en-US" smtClean="0"/>
              <a:pPr/>
              <a:t>4/11/2016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38800" y="9761974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31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5" y="2313432"/>
            <a:ext cx="338099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88620" y="9784080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1DCF09BF-72B3-D441-AE5E-26634098B542}" type="datetime1">
              <a:rPr lang="en-US" smtClean="0"/>
              <a:pPr/>
              <a:t>4/11/2016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5638800" y="9761974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6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Roboto Regular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88620" y="9784080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F96281D7-7629-4E4E-B36F-22D20F2724E6}" type="datetime1">
              <a:rPr lang="en-US" smtClean="0"/>
              <a:pPr/>
              <a:t>4/11/2016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5638800" y="9761974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9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2642616" y="9067800"/>
            <a:ext cx="2487167" cy="50292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endParaRPr lang="en-US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88620" y="9784080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F5272871-A347-0447-A26F-39B51A65DFED}" type="datetime1">
              <a:rPr lang="en-US" smtClean="0"/>
              <a:pPr/>
              <a:t>4/11/2016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638800" y="9761974"/>
            <a:ext cx="1787652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Roboto Regular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7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0" y="9705310"/>
            <a:ext cx="7772400" cy="381000"/>
          </a:xfrm>
          <a:custGeom>
            <a:avLst/>
            <a:gdLst/>
            <a:ahLst/>
            <a:cxnLst/>
            <a:rect l="l" t="t" r="r" b="b"/>
            <a:pathLst>
              <a:path w="6845934" h="749300">
                <a:moveTo>
                  <a:pt x="0" y="749308"/>
                </a:moveTo>
                <a:lnTo>
                  <a:pt x="6845320" y="749308"/>
                </a:lnTo>
                <a:lnTo>
                  <a:pt x="6845320" y="0"/>
                </a:lnTo>
                <a:lnTo>
                  <a:pt x="0" y="0"/>
                </a:lnTo>
                <a:lnTo>
                  <a:pt x="0" y="749308"/>
                </a:lnTo>
                <a:close/>
              </a:path>
            </a:pathLst>
          </a:custGeom>
          <a:solidFill>
            <a:srgbClr val="3375BB"/>
          </a:solidFill>
        </p:spPr>
        <p:txBody>
          <a:bodyPr wrap="square" lIns="0" tIns="0" rIns="0" bIns="0" rtlCol="0"/>
          <a:lstStyle/>
          <a:p>
            <a:endParaRPr dirty="0">
              <a:latin typeface="Roboto Regular"/>
            </a:endParaRPr>
          </a:p>
        </p:txBody>
      </p:sp>
      <p:sp>
        <p:nvSpPr>
          <p:cNvPr id="16" name="bk object 16"/>
          <p:cNvSpPr/>
          <p:nvPr/>
        </p:nvSpPr>
        <p:spPr>
          <a:xfrm>
            <a:off x="0" y="0"/>
            <a:ext cx="7772400" cy="1066800"/>
          </a:xfrm>
          <a:custGeom>
            <a:avLst/>
            <a:gdLst/>
            <a:ahLst/>
            <a:cxnLst/>
            <a:rect l="l" t="t" r="r" b="b"/>
            <a:pathLst>
              <a:path w="6845934" h="749300">
                <a:moveTo>
                  <a:pt x="0" y="749308"/>
                </a:moveTo>
                <a:lnTo>
                  <a:pt x="6845320" y="749308"/>
                </a:lnTo>
                <a:lnTo>
                  <a:pt x="6845320" y="0"/>
                </a:lnTo>
                <a:lnTo>
                  <a:pt x="0" y="0"/>
                </a:lnTo>
                <a:lnTo>
                  <a:pt x="0" y="749308"/>
                </a:lnTo>
                <a:close/>
              </a:path>
            </a:pathLst>
          </a:custGeom>
          <a:solidFill>
            <a:srgbClr val="3375BB"/>
          </a:solidFill>
        </p:spPr>
        <p:txBody>
          <a:bodyPr wrap="square" lIns="0" tIns="0" rIns="0" bIns="0" rtlCol="0"/>
          <a:lstStyle/>
          <a:p>
            <a:endParaRPr dirty="0">
              <a:latin typeface="Roboto Regular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784080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rgbClr val="FFFFFF"/>
                </a:solidFill>
                <a:latin typeface="Roboto Regular"/>
              </a:defRPr>
            </a:lvl1pPr>
          </a:lstStyle>
          <a:p>
            <a:fld id="{6A8B706F-3F8C-6942-B319-539E06B13C6F}" type="datetime1">
              <a:rPr lang="en-US" smtClean="0"/>
              <a:pPr/>
              <a:t>4/11/2016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38800" y="9761974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bg1"/>
                </a:solidFill>
                <a:latin typeface="Roboto Regular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88620" y="298181"/>
            <a:ext cx="2129728" cy="470437"/>
          </a:xfrm>
          <a:prstGeom prst="rect">
            <a:avLst/>
          </a:prstGeom>
        </p:spPr>
      </p:pic>
      <p:sp>
        <p:nvSpPr>
          <p:cNvPr id="8" name="object 3"/>
          <p:cNvSpPr txBox="1"/>
          <p:nvPr userDrawn="1"/>
        </p:nvSpPr>
        <p:spPr>
          <a:xfrm>
            <a:off x="2419288" y="164067"/>
            <a:ext cx="4572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2400" b="1" spc="50" dirty="0">
                <a:solidFill>
                  <a:srgbClr val="FFFFFF"/>
                </a:solidFill>
                <a:latin typeface="ORG DIN Alternate" panose="02000504040000020003" pitchFamily="50" charset="0"/>
                <a:cs typeface="Gill Sans MT"/>
              </a:rPr>
              <a:t>® </a:t>
            </a:r>
            <a:endParaRPr sz="2400" b="1" dirty="0">
              <a:solidFill>
                <a:srgbClr val="FFFFFF"/>
              </a:solidFill>
              <a:latin typeface="ORG DIN Alternate" panose="02000504040000020003" pitchFamily="50" charset="0"/>
              <a:cs typeface="Gill Sans M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Roboto Regular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6845934" h="749300">
                <a:moveTo>
                  <a:pt x="0" y="749308"/>
                </a:moveTo>
                <a:lnTo>
                  <a:pt x="6845320" y="749308"/>
                </a:lnTo>
                <a:lnTo>
                  <a:pt x="6845320" y="0"/>
                </a:lnTo>
                <a:lnTo>
                  <a:pt x="0" y="0"/>
                </a:lnTo>
                <a:lnTo>
                  <a:pt x="0" y="749308"/>
                </a:lnTo>
                <a:close/>
              </a:path>
            </a:pathLst>
          </a:custGeom>
          <a:solidFill>
            <a:srgbClr val="3375BB"/>
          </a:solidFill>
        </p:spPr>
        <p:txBody>
          <a:bodyPr wrap="square" lIns="0" tIns="0" rIns="0" bIns="0" rtlCol="0"/>
          <a:lstStyle/>
          <a:p>
            <a:endParaRPr dirty="0">
              <a:latin typeface="Roboto Regular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30300" y="4420448"/>
            <a:ext cx="5511800" cy="121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9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46" y="6364"/>
            <a:ext cx="7759700" cy="10045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93395" algn="r">
              <a:lnSpc>
                <a:spcPct val="100000"/>
              </a:lnSpc>
            </a:pPr>
            <a:r>
              <a:rPr sz="1600" spc="185" dirty="0">
                <a:solidFill>
                  <a:srgbClr val="3375BB"/>
                </a:solidFill>
                <a:latin typeface="Gill Sans MT"/>
                <a:cs typeface="Gill Sans MT"/>
              </a:rPr>
              <a:t>P</a:t>
            </a:r>
            <a:r>
              <a:rPr sz="1600" spc="204" dirty="0">
                <a:solidFill>
                  <a:srgbClr val="3375BB"/>
                </a:solidFill>
                <a:latin typeface="Gill Sans MT"/>
                <a:cs typeface="Gill Sans MT"/>
              </a:rPr>
              <a:t>ag</a:t>
            </a:r>
            <a:r>
              <a:rPr sz="1600" spc="-5" dirty="0">
                <a:solidFill>
                  <a:srgbClr val="3375BB"/>
                </a:solidFill>
                <a:latin typeface="Times New Roman"/>
                <a:cs typeface="Times New Roman"/>
              </a:rPr>
              <a:t> </a:t>
            </a:r>
            <a:r>
              <a:rPr sz="1600" spc="95" dirty="0">
                <a:solidFill>
                  <a:srgbClr val="3375BB"/>
                </a:solidFill>
                <a:latin typeface="Gill Sans MT"/>
                <a:cs typeface="Gill Sans MT"/>
              </a:rPr>
              <a:t>1</a:t>
            </a:r>
            <a:endParaRPr sz="1600">
              <a:latin typeface="Gill Sans MT"/>
              <a:cs typeface="Gill Sans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0084" y="559554"/>
            <a:ext cx="2636519" cy="5572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Roboto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700" y="-21465"/>
            <a:ext cx="7759700" cy="10045700"/>
          </a:xfrm>
          <a:custGeom>
            <a:avLst/>
            <a:gdLst/>
            <a:ahLst/>
            <a:cxnLst/>
            <a:rect l="l" t="t" r="r" b="b"/>
            <a:pathLst>
              <a:path w="7759700" h="10045700">
                <a:moveTo>
                  <a:pt x="0" y="10045689"/>
                </a:moveTo>
                <a:lnTo>
                  <a:pt x="7759689" y="10045689"/>
                </a:lnTo>
                <a:lnTo>
                  <a:pt x="7759689" y="0"/>
                </a:lnTo>
                <a:lnTo>
                  <a:pt x="0" y="0"/>
                </a:lnTo>
                <a:lnTo>
                  <a:pt x="0" y="10045689"/>
                </a:lnTo>
                <a:close/>
              </a:path>
            </a:pathLst>
          </a:custGeom>
          <a:solidFill>
            <a:srgbClr val="3475BB"/>
          </a:solidFill>
        </p:spPr>
        <p:txBody>
          <a:bodyPr wrap="square" lIns="0" tIns="0" rIns="0" bIns="0" rtlCol="0"/>
          <a:lstStyle/>
          <a:p>
            <a:endParaRPr dirty="0">
              <a:latin typeface="Roboto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46" y="6333"/>
            <a:ext cx="7760334" cy="10046335"/>
          </a:xfrm>
          <a:custGeom>
            <a:avLst/>
            <a:gdLst/>
            <a:ahLst/>
            <a:cxnLst/>
            <a:rect l="l" t="t" r="r" b="b"/>
            <a:pathLst>
              <a:path w="7760334" h="10046335">
                <a:moveTo>
                  <a:pt x="0" y="10045720"/>
                </a:moveTo>
                <a:lnTo>
                  <a:pt x="7759720" y="10045720"/>
                </a:lnTo>
                <a:lnTo>
                  <a:pt x="7759720" y="0"/>
                </a:lnTo>
                <a:lnTo>
                  <a:pt x="0" y="0"/>
                </a:lnTo>
                <a:lnTo>
                  <a:pt x="0" y="1004572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Roboto Regular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823" y="3473776"/>
            <a:ext cx="5486400" cy="1211893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6354" y="5638800"/>
            <a:ext cx="7766046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5400" b="1" spc="50" dirty="0">
                <a:solidFill>
                  <a:srgbClr val="FFFFFF"/>
                </a:solidFill>
                <a:latin typeface="ORG DIN Alternate" panose="02000504040000020003" pitchFamily="50" charset="0"/>
                <a:cs typeface="Gill Sans MT"/>
              </a:rPr>
              <a:t>uploader </a:t>
            </a:r>
            <a:endParaRPr sz="5400" b="1" dirty="0">
              <a:solidFill>
                <a:srgbClr val="FFFFFF"/>
              </a:solidFill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6477000" y="3283803"/>
            <a:ext cx="98106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5400" b="1" spc="50" dirty="0">
                <a:solidFill>
                  <a:srgbClr val="FFFFFF"/>
                </a:solidFill>
                <a:latin typeface="ORG DIN Alternate" panose="02000504040000020003" pitchFamily="50" charset="0"/>
                <a:cs typeface="Gill Sans MT"/>
              </a:rPr>
              <a:t>® </a:t>
            </a:r>
            <a:endParaRPr sz="5400" b="1" dirty="0">
              <a:solidFill>
                <a:srgbClr val="FFFFFF"/>
              </a:solidFill>
              <a:latin typeface="ORG DIN Alternate" panose="02000504040000020003" pitchFamily="50" charset="0"/>
              <a:cs typeface="Gill Sans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79780" y="1738157"/>
            <a:ext cx="173482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2500" spc="145" dirty="0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Sumário</a:t>
            </a:r>
            <a:endParaRPr lang="pt-BR" sz="25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9780" y="2565351"/>
            <a:ext cx="305943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80" dirty="0" err="1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Uploader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9914" y="2565351"/>
            <a:ext cx="14732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00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3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9780" y="3083512"/>
            <a:ext cx="271399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50" dirty="0" err="1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Uploader.properties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29914" y="3083512"/>
            <a:ext cx="14732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00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3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9780" y="3601672"/>
            <a:ext cx="320992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50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Uploader.log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29914" y="3601672"/>
            <a:ext cx="14732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00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4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9780" y="4119833"/>
            <a:ext cx="479361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5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Instalação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29914" y="4119833"/>
            <a:ext cx="26860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00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4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9780" y="4637993"/>
            <a:ext cx="486219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5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Desinstalação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29914" y="4637993"/>
            <a:ext cx="26860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00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5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9780" y="5156153"/>
            <a:ext cx="621220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955665" algn="l"/>
              </a:tabLst>
            </a:pPr>
            <a:r>
              <a:rPr lang="pt-BR" sz="1700" spc="15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Requisitos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  <a:latin typeface="ORG DIN Alternate" panose="02000504040000020003" pitchFamily="50" charset="0"/>
              </a:rPr>
              <a:t>2</a:t>
            </a:fld>
            <a:endParaRPr lang="en-US" dirty="0">
              <a:solidFill>
                <a:schemeClr val="bg1"/>
              </a:solidFill>
              <a:latin typeface="ORG DIN Alternate" panose="02000504040000020003" pitchFamily="50" charset="0"/>
            </a:endParaRPr>
          </a:p>
        </p:txBody>
      </p:sp>
      <p:sp>
        <p:nvSpPr>
          <p:cNvPr id="22" name="object 13"/>
          <p:cNvSpPr txBox="1"/>
          <p:nvPr/>
        </p:nvSpPr>
        <p:spPr>
          <a:xfrm>
            <a:off x="6729914" y="5176463"/>
            <a:ext cx="268605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700" spc="100" dirty="0">
                <a:solidFill>
                  <a:srgbClr val="3375BB"/>
                </a:solidFill>
                <a:latin typeface="ORG DIN Alternate" panose="02000504040000020003" pitchFamily="50" charset="0"/>
                <a:cs typeface="Gill Sans MT"/>
              </a:rPr>
              <a:t>5</a:t>
            </a:r>
            <a:endParaRPr lang="pt-BR" sz="17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98179" y="4256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latin typeface="ORG DIN Alternate" panose="02000504040000020003" pitchFamily="50" charset="0"/>
            </a:endParaRPr>
          </a:p>
        </p:txBody>
      </p:sp>
      <p:sp>
        <p:nvSpPr>
          <p:cNvPr id="17" name="object 3"/>
          <p:cNvSpPr txBox="1"/>
          <p:nvPr/>
        </p:nvSpPr>
        <p:spPr>
          <a:xfrm>
            <a:off x="944596" y="485001"/>
            <a:ext cx="648185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lang="en-US" b="1" spc="50" dirty="0">
                <a:solidFill>
                  <a:srgbClr val="FFFFFF"/>
                </a:solidFill>
                <a:latin typeface="ORG DIN Alternate" panose="02000504040000020003" pitchFamily="50" charset="0"/>
                <a:cs typeface="Gill Sans MT"/>
              </a:rPr>
              <a:t>uploader</a:t>
            </a:r>
            <a:endParaRPr b="1" dirty="0">
              <a:solidFill>
                <a:srgbClr val="FFFFFF"/>
              </a:solidFill>
              <a:latin typeface="ORG DIN Alternate" panose="02000504040000020003" pitchFamily="50" charset="0"/>
              <a:cs typeface="Gill Sans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1295400"/>
            <a:ext cx="28714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spc="50" dirty="0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Uploader</a:t>
            </a:r>
            <a:endParaRPr sz="18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1896110"/>
            <a:ext cx="693420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 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uploader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é um aplicativo JAVA responsável por observar uma determinada estrutura de pastas com o objetivo de fazer o Upload de documentos para o Holmes (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Cloud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).</a:t>
            </a:r>
          </a:p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 nomes dados as pastas da estrutura são customizáveis através do arquivo de configuração: 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uploader.properties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>
          <a:xfrm>
            <a:off x="5638800" y="9533374"/>
            <a:ext cx="1787652" cy="276999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  <a:latin typeface="ORG DIN Alternate" panose="02000504040000020003" pitchFamily="50" charset="0"/>
              </a:rPr>
              <a:t>3</a:t>
            </a:fld>
            <a:endParaRPr lang="en-US" dirty="0">
              <a:solidFill>
                <a:schemeClr val="bg1"/>
              </a:solidFill>
              <a:latin typeface="ORG DIN Alternate" panose="02000504040000020003" pitchFamily="50" charset="0"/>
            </a:endParaRPr>
          </a:p>
        </p:txBody>
      </p:sp>
      <p:sp>
        <p:nvSpPr>
          <p:cNvPr id="15" name="object 3"/>
          <p:cNvSpPr txBox="1"/>
          <p:nvPr/>
        </p:nvSpPr>
        <p:spPr>
          <a:xfrm>
            <a:off x="381000" y="3016933"/>
            <a:ext cx="287147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pc="50" dirty="0" err="1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Uploader.properties</a:t>
            </a:r>
            <a:endParaRPr lang="en-US" spc="50" dirty="0">
              <a:solidFill>
                <a:srgbClr val="1A77D2"/>
              </a:solidFill>
              <a:latin typeface="ORG DIN Alternate" panose="02000504040000020003" pitchFamily="50" charset="0"/>
              <a:cs typeface="Gill Sans MT"/>
            </a:endParaRPr>
          </a:p>
          <a:p>
            <a:pPr marL="12700">
              <a:lnSpc>
                <a:spcPct val="100000"/>
              </a:lnSpc>
            </a:pPr>
            <a:endParaRPr sz="18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381000" y="3581400"/>
            <a:ext cx="7239000" cy="4801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US" sz="1300" b="1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Variáveis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do </a:t>
            </a:r>
            <a:r>
              <a:rPr lang="en-US" sz="1300" b="1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uploader.properties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:</a:t>
            </a:r>
          </a:p>
          <a:p>
            <a:endParaRPr lang="en-US" sz="1300" b="1" dirty="0"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API_URL=https://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app.holmesdoc.com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/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holmes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/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api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CLIENT_ID=bec59d4603fa2e884e407fb97d94df0ee31f228636da5274399e6fc25dd3ad32</a:t>
            </a: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ACCESS_TOKEN=0LotxRnw-jLSG-WYjz-FIP8-ZLahAwOMiP0M</a:t>
            </a: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COMPANY_NAME=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gocil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FOLDER=/Users/beck/Desktop/Uploader</a:t>
            </a: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PENDING_PATH=1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Enviando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COMPLETE_PATH=2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Enviados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com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sucesso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ERROR_PATH=3 Nao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enviados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FILE_ENCODING=ISO-8859-1 </a:t>
            </a:r>
          </a:p>
          <a:p>
            <a:endParaRPr lang="en-US" sz="1300" dirty="0"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endParaRPr lang="en-US" sz="1300" dirty="0"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r>
              <a:rPr lang="en-US" sz="1300" b="1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Descrição</a:t>
            </a: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das </a:t>
            </a:r>
            <a:r>
              <a:rPr lang="en-US" sz="1300" b="1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variáveis</a:t>
            </a:r>
            <a:endParaRPr lang="en-US" sz="1300" b="1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endParaRPr lang="en-US" sz="1300" b="1" dirty="0"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API_URL: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Endereço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do Holmes WEB </a:t>
            </a: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Client ID=ID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único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que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representa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o Holmes Uploader para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uma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determinada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empresa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ACCESS_TOKEN:Id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de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usuário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FOLDER: Pasta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que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se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encontra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a “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estrutra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do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Uploder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”</a:t>
            </a: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PENDING_PATH=Pasta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que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conterá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arquivos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a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serem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enviados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COMPLETE_PATH=Pasta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que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conterá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arquivos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enviados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com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sucesso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ERROR_PATH=Pasta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que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conterá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arquivos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cujo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o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envio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falhou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ea typeface="Gill Sans MT" charset="0"/>
              <a:cs typeface="Gill Sans MT" charset="0"/>
            </a:endParaRP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próprio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arquivo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Uploader.properties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deve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se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encontrar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na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pasta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especificada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em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FOLDER. </a:t>
            </a:r>
          </a:p>
          <a:p>
            <a:pPr lvl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PENDING_PATH, COMPLETE_PATH E ERROR_PATH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são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todas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</a:t>
            </a:r>
            <a:r>
              <a:rPr lang="en-US" sz="13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subpastas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da pasta FOLDER</a:t>
            </a:r>
          </a:p>
        </p:txBody>
      </p:sp>
      <p:sp>
        <p:nvSpPr>
          <p:cNvPr id="8" name="object 3"/>
          <p:cNvSpPr txBox="1"/>
          <p:nvPr/>
        </p:nvSpPr>
        <p:spPr>
          <a:xfrm>
            <a:off x="944596" y="485001"/>
            <a:ext cx="648185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lang="en-US" b="1" spc="50" dirty="0">
                <a:solidFill>
                  <a:srgbClr val="FFFFFF"/>
                </a:solidFill>
                <a:latin typeface="ORG DIN Alternate" panose="02000504040000020003" pitchFamily="50" charset="0"/>
                <a:cs typeface="Gill Sans MT"/>
              </a:rPr>
              <a:t>uploader</a:t>
            </a:r>
            <a:endParaRPr b="1" dirty="0">
              <a:solidFill>
                <a:srgbClr val="FFFFFF"/>
              </a:solidFill>
              <a:latin typeface="ORG DIN Alternate" panose="02000504040000020003" pitchFamily="50" charset="0"/>
              <a:cs typeface="Gill Sans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1447800"/>
            <a:ext cx="28714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z="1800" spc="50" dirty="0" err="1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Uploader</a:t>
            </a:r>
            <a:r>
              <a:rPr lang="pt-BR" sz="1800" spc="50" dirty="0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. log</a:t>
            </a:r>
            <a:endParaRPr lang="pt-BR" sz="18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2048510"/>
            <a:ext cx="620649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Arquivo de log que pode ser consultado para verificar os eventuais erros do 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uploader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  <a:latin typeface="ORG DIN Alternate" panose="02000504040000020003" pitchFamily="50" charset="0"/>
              </a:rPr>
              <a:t>4</a:t>
            </a:fld>
            <a:endParaRPr lang="en-US" dirty="0">
              <a:solidFill>
                <a:schemeClr val="bg1"/>
              </a:solidFill>
              <a:latin typeface="ORG DIN Alternate" panose="02000504040000020003" pitchFamily="50" charset="0"/>
            </a:endParaRPr>
          </a:p>
        </p:txBody>
      </p:sp>
      <p:pic>
        <p:nvPicPr>
          <p:cNvPr id="9" name="Screen Shot 2016-04-10 at 23.11.12.c698d357847c46749479c97bbc1e34d0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65300" y="3324925"/>
            <a:ext cx="4165600" cy="1625600"/>
          </a:xfrm>
          <a:prstGeom prst="rect">
            <a:avLst/>
          </a:prstGeom>
        </p:spPr>
      </p:pic>
      <p:sp>
        <p:nvSpPr>
          <p:cNvPr id="11" name="object 3"/>
          <p:cNvSpPr txBox="1"/>
          <p:nvPr/>
        </p:nvSpPr>
        <p:spPr>
          <a:xfrm>
            <a:off x="381000" y="2655940"/>
            <a:ext cx="28714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pc="5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cs typeface="Gill Sans MT"/>
              </a:rPr>
              <a:t>Exemplo</a:t>
            </a:r>
            <a:endParaRPr lang="pt-BR" sz="1800" dirty="0">
              <a:solidFill>
                <a:schemeClr val="bg1">
                  <a:lumMod val="50000"/>
                </a:schemeClr>
              </a:solidFill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381000" y="5350909"/>
            <a:ext cx="69342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Observe na imagem acima como as pastas foram mapeadas no arquivo de configuração abaixo:</a:t>
            </a:r>
          </a:p>
        </p:txBody>
      </p:sp>
      <p:pic>
        <p:nvPicPr>
          <p:cNvPr id="13" name="Screen Shot 2016-04-10 at 23.11.43.d9ba3a792bc24ac7a1b503b5ca60233c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971550" y="5844210"/>
            <a:ext cx="5753100" cy="1600200"/>
          </a:xfrm>
          <a:prstGeom prst="rect">
            <a:avLst/>
          </a:prstGeom>
        </p:spPr>
      </p:pic>
      <p:sp>
        <p:nvSpPr>
          <p:cNvPr id="14" name="object 3"/>
          <p:cNvSpPr txBox="1"/>
          <p:nvPr/>
        </p:nvSpPr>
        <p:spPr>
          <a:xfrm>
            <a:off x="381000" y="7652420"/>
            <a:ext cx="28714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pc="50" dirty="0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Instalação</a:t>
            </a:r>
            <a:endParaRPr lang="pt-BR" sz="18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381000" y="8253130"/>
            <a:ext cx="69342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O 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Uploader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é um aplicativo Java que não necessita de instalação. Basta executá-lo como qualquer outro aplicativo Java. </a:t>
            </a:r>
          </a:p>
        </p:txBody>
      </p:sp>
      <p:sp>
        <p:nvSpPr>
          <p:cNvPr id="16" name="object 3"/>
          <p:cNvSpPr txBox="1"/>
          <p:nvPr/>
        </p:nvSpPr>
        <p:spPr>
          <a:xfrm>
            <a:off x="944596" y="485001"/>
            <a:ext cx="648185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lang="en-US" b="1" spc="50" dirty="0">
                <a:solidFill>
                  <a:srgbClr val="FFFFFF"/>
                </a:solidFill>
                <a:latin typeface="ORG DIN Alternate" panose="02000504040000020003" pitchFamily="50" charset="0"/>
                <a:cs typeface="Gill Sans MT"/>
              </a:rPr>
              <a:t>uploader</a:t>
            </a:r>
            <a:endParaRPr b="1" dirty="0">
              <a:solidFill>
                <a:srgbClr val="FFFFFF"/>
              </a:solidFill>
              <a:latin typeface="ORG DIN Alternate" panose="02000504040000020003" pitchFamily="50" charset="0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887618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1447800"/>
            <a:ext cx="28714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pc="50" dirty="0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Desinstalação</a:t>
            </a:r>
            <a:endParaRPr lang="pt-BR" sz="18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2048510"/>
            <a:ext cx="620649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Para desinstalar o Holmes </a:t>
            </a:r>
            <a:r>
              <a:rPr lang="pt-BR" sz="1400" dirty="0" err="1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Uploader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 basta remover o aplicativo Java e as pastas dos documentos.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  <a:latin typeface="ORG DIN Alternate" panose="02000504040000020003" pitchFamily="50" charset="0"/>
              </a:rPr>
              <a:t>5</a:t>
            </a:fld>
            <a:endParaRPr lang="en-US" dirty="0">
              <a:solidFill>
                <a:schemeClr val="bg1"/>
              </a:solidFill>
              <a:latin typeface="ORG DIN Alternate" panose="02000504040000020003" pitchFamily="50" charset="0"/>
            </a:endParaRPr>
          </a:p>
        </p:txBody>
      </p:sp>
      <p:sp>
        <p:nvSpPr>
          <p:cNvPr id="15" name="object 3"/>
          <p:cNvSpPr txBox="1"/>
          <p:nvPr/>
        </p:nvSpPr>
        <p:spPr>
          <a:xfrm>
            <a:off x="381000" y="2765246"/>
            <a:ext cx="28714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t-BR" spc="50" dirty="0">
                <a:solidFill>
                  <a:srgbClr val="1A77D2"/>
                </a:solidFill>
                <a:latin typeface="ORG DIN Alternate" panose="02000504040000020003" pitchFamily="50" charset="0"/>
                <a:cs typeface="Gill Sans MT"/>
              </a:rPr>
              <a:t>Requisitos</a:t>
            </a:r>
            <a:endParaRPr lang="pt-BR" sz="1800" dirty="0">
              <a:latin typeface="ORG DIN Alternate" panose="02000504040000020003" pitchFamily="50" charset="0"/>
              <a:cs typeface="Gill Sans MT"/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381000" y="3365956"/>
            <a:ext cx="620649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 indent="-171450">
              <a:buFont typeface="Wingdings" charset="2"/>
              <a:buChar char="ü"/>
            </a:pP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ORG DIN Alternate" panose="02000504040000020003" pitchFamily="50" charset="0"/>
                <a:ea typeface="Gill Sans MT" charset="0"/>
                <a:cs typeface="Gill Sans MT" charset="0"/>
              </a:rPr>
              <a:t>Java 8 ou Superior</a:t>
            </a:r>
          </a:p>
        </p:txBody>
      </p:sp>
      <p:sp>
        <p:nvSpPr>
          <p:cNvPr id="8" name="object 3"/>
          <p:cNvSpPr txBox="1"/>
          <p:nvPr/>
        </p:nvSpPr>
        <p:spPr>
          <a:xfrm>
            <a:off x="944596" y="485001"/>
            <a:ext cx="648185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lang="en-US" b="1" spc="50" dirty="0">
                <a:solidFill>
                  <a:srgbClr val="FFFFFF"/>
                </a:solidFill>
                <a:latin typeface="ORG DIN Alternate" panose="02000504040000020003" pitchFamily="50" charset="0"/>
                <a:cs typeface="Gill Sans MT"/>
              </a:rPr>
              <a:t>uploader</a:t>
            </a:r>
            <a:endParaRPr b="1" dirty="0">
              <a:solidFill>
                <a:srgbClr val="FFFFFF"/>
              </a:solidFill>
              <a:latin typeface="ORG DIN Alternate" panose="02000504040000020003" pitchFamily="50" charset="0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371093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</TotalTime>
  <Words>258</Words>
  <Application>Microsoft Office PowerPoint</Application>
  <PresentationFormat>Custom</PresentationFormat>
  <Paragraphs>62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Gill Sans MT</vt:lpstr>
      <vt:lpstr>ORG DIN Alternate</vt:lpstr>
      <vt:lpstr>Roboto Regular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Rafael Martinelli</cp:lastModifiedBy>
  <cp:revision>12</cp:revision>
  <dcterms:created xsi:type="dcterms:W3CDTF">2015-10-29T21:18:26Z</dcterms:created>
  <dcterms:modified xsi:type="dcterms:W3CDTF">2016-04-11T22:16:51Z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2015-10-29T00:00:00Z</vt:filetime>
  </property>
  <property fmtid="{D5CDD505-2E9C-101B-9397-08002B2CF9AE}" pid="3" name="LastSaved">
    <vt:filetime>2015-10-29T00:00:00Z</vt:filetime>
  </property>
</Properties>
</file>